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141434f8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141434f8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9c9df35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9c9df35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141434f8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141434f8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dbdb08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dbdb08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73201fc9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73201fc9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73201fc9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73201fc9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141434f8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141434f8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72261ab0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72261ab0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9dbdb08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9dbdb08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9c9df357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9c9df35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41434f8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41434f8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72261ab0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72261ab0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6f41b453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6f41b453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141434f8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141434f8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73201fc9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73201fc9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41434f8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41434f8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141434f8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141434f8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72261ab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72261ab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141434f8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141434f8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and practices within the community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2261ab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2261ab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2261ab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2261ab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74e04d7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74e04d7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hyperlink" Target="https://www.flickr.com/photos/114206844@N07/27813012768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igital.lib.uiowa.edu/cdm/ref/collection/hevelin/id/5998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digital.lib.uiowa.edu/cdm/landingpage/collection/heveli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transformativeworks.org/fan-culture-preservation-project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://zinelibraries.inf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anchorarchive.org/subject-thesauru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rchiveofourown.org/" TargetMode="External"/><Relationship Id="rId4" Type="http://schemas.openxmlformats.org/officeDocument/2006/relationships/hyperlink" Target="http://digital.lib.uiowa.edu/cdm/landingpage/collection/hevelin" TargetMode="External"/><Relationship Id="rId5" Type="http://schemas.openxmlformats.org/officeDocument/2006/relationships/hyperlink" Target="http://qzap.org" TargetMode="External"/><Relationship Id="rId6" Type="http://schemas.openxmlformats.org/officeDocument/2006/relationships/hyperlink" Target="https://twitter.com/search-advanced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journal.transformativeworks.org/index.php/twc/inde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researchworks.oclc.org/archivegrid/" TargetMode="External"/><Relationship Id="rId4" Type="http://schemas.openxmlformats.org/officeDocument/2006/relationships/hyperlink" Target="https://fanlore.org/wiki/Main_Page" TargetMode="External"/><Relationship Id="rId5" Type="http://schemas.openxmlformats.org/officeDocument/2006/relationships/hyperlink" Target="https://knowyourmeme.com/" TargetMode="External"/><Relationship Id="rId6" Type="http://schemas.openxmlformats.org/officeDocument/2006/relationships/hyperlink" Target="https://tvtropes.org/" TargetMode="External"/><Relationship Id="rId7" Type="http://schemas.openxmlformats.org/officeDocument/2006/relationships/hyperlink" Target="http://www.zinewiki.com/Main_Pag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ztweinstein@brandeis.edu" TargetMode="External"/><Relationship Id="rId4" Type="http://schemas.openxmlformats.org/officeDocument/2006/relationships/image" Target="../media/image17.png"/><Relationship Id="rId5" Type="http://schemas.openxmlformats.org/officeDocument/2006/relationships/hyperlink" Target="mailto:awillett@brandeis.ed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dailydot.com/irl/berkeley-fanfiction-class-backlash/" TargetMode="External"/><Relationship Id="rId4" Type="http://schemas.openxmlformats.org/officeDocument/2006/relationships/hyperlink" Target="https://www.dailydot.com/irl/berkeley-fanfiction-class-backlash/" TargetMode="External"/><Relationship Id="rId5" Type="http://schemas.openxmlformats.org/officeDocument/2006/relationships/hyperlink" Target="https://www.dailydot.com/irl/berkeley-fanfiction-class-backlash/" TargetMode="External"/><Relationship Id="rId6" Type="http://schemas.openxmlformats.org/officeDocument/2006/relationships/hyperlink" Target="https://www.theverge.com/2015/9/4/9257455/university-iowa-fanzine-fan-culture-preservation-project" TargetMode="External"/><Relationship Id="rId7" Type="http://schemas.openxmlformats.org/officeDocument/2006/relationships/hyperlink" Target="https://www.theverge.com/2015/9/4/9257455/university-iowa-fanzine-fan-culture-preservation-project" TargetMode="External"/><Relationship Id="rId8" Type="http://schemas.openxmlformats.org/officeDocument/2006/relationships/hyperlink" Target="https://dukespace.lib.duke.edu/dspace/handle/10161/1644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rchiveofourown.org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02100" y="1322450"/>
            <a:ext cx="85398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Wilds of Fandom Research: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Watch Out for that Ethical Bear Trap</a:t>
            </a:r>
            <a:endParaRPr sz="3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7952" y="34194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Alex Willett and Zoe Weinstein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Brandeis University Library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Zines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727650" y="607775"/>
            <a:ext cx="7688700" cy="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Zines </a:t>
            </a:r>
            <a:r>
              <a:rPr lang="en" sz="1800"/>
              <a:t>(short for fanzines or magazines)</a:t>
            </a:r>
            <a:br>
              <a:rPr lang="en"/>
            </a:br>
            <a:endParaRPr sz="1800"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727650" y="1441200"/>
            <a:ext cx="44898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Self-published works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Often distributed in small runs and/or within specific communities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More about self-expression than profi</a:t>
            </a:r>
            <a:r>
              <a:rPr lang="en" sz="1800">
                <a:solidFill>
                  <a:srgbClr val="000000"/>
                </a:solidFill>
              </a:rPr>
              <a:t>t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Highlight marginalized voices,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underrepresented viewpoints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Sign hung behind a table with the text, &quot;Zines: Self published creations made for the love of creating. San Diego.&quot; Supplies to make zines are located on the table." id="160" name="Google Shape;160;p23" title="Zine table at San Diego Zine Fest 20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178" y="756763"/>
            <a:ext cx="1683200" cy="36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5155400" y="4386750"/>
            <a:ext cx="33840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Image: </a:t>
            </a:r>
            <a:r>
              <a:rPr i="1" lang="en" sz="1200" u="sng">
                <a:solidFill>
                  <a:srgbClr val="1779BA"/>
                </a:solidFill>
                <a:highlight>
                  <a:srgbClr val="FEFEFE"/>
                </a:highlight>
                <a:latin typeface="Lato"/>
                <a:ea typeface="Lato"/>
                <a:cs typeface="Lato"/>
                <a:sym typeface="Lato"/>
                <a:hlinkClick r:id="rId4"/>
              </a:rPr>
              <a:t>"San Diego Zine Fest 2017"</a:t>
            </a:r>
            <a:r>
              <a:rPr i="1" lang="en" sz="1200">
                <a:solidFill>
                  <a:srgbClr val="0A0A0A"/>
                </a:solidFill>
                <a:highlight>
                  <a:srgbClr val="FEFEFE"/>
                </a:highlight>
                <a:latin typeface="Lato"/>
                <a:ea typeface="Lato"/>
                <a:cs typeface="Lato"/>
                <a:sym typeface="Lato"/>
              </a:rPr>
              <a:t> by gzagg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727650" y="57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Fanzine Genres: A Short List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7" name="Google Shape;167;p24" title="Fantasy News fanzine cover (volume 3, issue 1; June 25, 1939)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894" l="3733" r="3844" t="3437"/>
          <a:stretch/>
        </p:blipFill>
        <p:spPr>
          <a:xfrm>
            <a:off x="6261759" y="1405775"/>
            <a:ext cx="2040916" cy="28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3460650" y="4326950"/>
            <a:ext cx="4955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Image: University of Iowa, </a:t>
            </a:r>
            <a:r>
              <a:rPr lang="en" sz="1200" u="sng">
                <a:latin typeface="Lato"/>
                <a:ea typeface="Lato"/>
                <a:cs typeface="Lato"/>
                <a:sym typeface="Lato"/>
                <a:hlinkClick r:id="rId5"/>
              </a:rPr>
              <a:t>Rusty Hevelin Collection of Science Fiction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831825" y="1405775"/>
            <a:ext cx="4755300" cy="29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Science Fiction (1930s)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Music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Punk (1970s)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Queercore/Homocore (mid 1980s)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Riot Grrrl (1990s)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Crossover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729450" y="593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Protecting Fannish Identities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729450" y="1485600"/>
            <a:ext cx="7688700" cy="3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"Post-internet authors have an understanding that their work will be found now. Pre-internet authors did not" (Robertson, 2015).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Fan Culture Preservation Project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: partnership between U of Iowa Libraries &amp; the Organization for Transformative Works</a:t>
            </a:r>
            <a:br>
              <a:rPr lang="en" sz="1800">
                <a:solidFill>
                  <a:srgbClr val="444444"/>
                </a:solidFill>
                <a:highlight>
                  <a:srgbClr val="FFFFFF"/>
                </a:highlight>
              </a:rPr>
            </a:br>
            <a:endParaRPr sz="1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Prioritizing fan privacy: metadata, digitization, takedown requests, etc.</a:t>
            </a:r>
            <a:br>
              <a:rPr lang="en" sz="1800">
                <a:solidFill>
                  <a:srgbClr val="444444"/>
                </a:solidFill>
                <a:highlight>
                  <a:srgbClr val="FFFFFF"/>
                </a:highlight>
              </a:rPr>
            </a:br>
            <a:endParaRPr sz="1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729450" y="593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Radical Empathy in Archival Practice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729450" y="1485600"/>
            <a:ext cx="76887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Feminist Ethics of Care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Affective Responsibilities: 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1st: Archivist &amp; Records Creator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2nd: Archivist &amp; Subject of Records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3rd: Archivist &amp; User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4th: Archivist &amp; Community</a:t>
            </a: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(Caswell &amp; Cifor, 2016)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Radical Empathy in Zine Librarianship (Wooten et al., 2018) 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729450" y="565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Zine Librarians Code of Ethics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729450" y="1521300"/>
            <a:ext cx="4314000" cy="25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Access vs. Use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Reading vs. Citing/Reproducing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Zine Context &amp; Distribution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Citing &amp; Requesting Permissions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Copyright &amp; Fair Use</a:t>
            </a:r>
            <a:br>
              <a:rPr lang="en" sz="1800">
                <a:solidFill>
                  <a:srgbClr val="000000"/>
                </a:solidFill>
              </a:rPr>
            </a:br>
            <a:br>
              <a:rPr lang="en" sz="1800">
                <a:solidFill>
                  <a:srgbClr val="000000"/>
                </a:solidFill>
              </a:rPr>
            </a:b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88" name="Google Shape;188;p27" title="ZIne Librarians Code of Ethics zine cov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944" y="1150937"/>
            <a:ext cx="2527206" cy="32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5788650" y="4404750"/>
            <a:ext cx="2629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(Berthoud et al., 2015)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zinelibraries.info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searching across multiple media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7276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Searching for Zines</a:t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728550" y="1471975"/>
            <a:ext cx="7686900" cy="31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Libraries: A</a:t>
            </a:r>
            <a:r>
              <a:rPr lang="en" sz="1800">
                <a:solidFill>
                  <a:srgbClr val="000000"/>
                </a:solidFill>
              </a:rPr>
              <a:t>cademic, public, barefoot, etc.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Controlled &amp; uncontrolled vocabulary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LC Subject Headings,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Anchor Archive</a:t>
            </a:r>
            <a:r>
              <a:rPr lang="en" sz="1800">
                <a:solidFill>
                  <a:srgbClr val="000000"/>
                </a:solidFill>
              </a:rPr>
              <a:t>, </a:t>
            </a:r>
            <a:r>
              <a:rPr lang="en" sz="1800">
                <a:solidFill>
                  <a:srgbClr val="000000"/>
                </a:solidFill>
              </a:rPr>
              <a:t>etc.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Fanzines vs. Fan Magazines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Etsy, distros, zinefests, etc.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ZineWiki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Zine creators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7276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Fandom </a:t>
            </a:r>
            <a:r>
              <a:rPr lang="en"/>
              <a:t>Primary Sources</a:t>
            </a:r>
            <a:endParaRPr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729450" y="1622075"/>
            <a:ext cx="3926700" cy="31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Archive of Our Own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Hevelin Fanzines</a:t>
            </a:r>
            <a:r>
              <a:rPr lang="en" sz="1800"/>
              <a:t> </a:t>
            </a:r>
            <a:r>
              <a:rPr lang="en" sz="1800">
                <a:solidFill>
                  <a:srgbClr val="000000"/>
                </a:solidFill>
              </a:rPr>
              <a:t>(U of Iowa)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Queer Zine Archive Project</a:t>
            </a:r>
            <a:r>
              <a:rPr lang="en" sz="1800"/>
              <a:t> </a:t>
            </a:r>
            <a:r>
              <a:rPr lang="en" sz="1800">
                <a:solidFill>
                  <a:srgbClr val="000000"/>
                </a:solidFill>
              </a:rPr>
              <a:t>(QZAP)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Reddit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7" name="Google Shape;207;p30"/>
          <p:cNvSpPr txBox="1"/>
          <p:nvPr/>
        </p:nvSpPr>
        <p:spPr>
          <a:xfrm>
            <a:off x="4958550" y="1622075"/>
            <a:ext cx="3457800" cy="3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Twitter (and </a:t>
            </a:r>
            <a:r>
              <a:rPr lang="en" sz="18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Twitter advanced search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!)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Tumblr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(and how to get Google to search these for you)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729450" y="583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Sources</a:t>
            </a:r>
            <a:endParaRPr/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729450" y="1525025"/>
            <a:ext cx="7688700" cy="32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Journal of Television and New Media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Transformative Works &amp; Culture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Journal of Fandom Studies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Google Scholar (no joke)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611575"/>
            <a:ext cx="8291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Types of Fandom in Classrooms and Libraries: A Short List</a:t>
            </a:r>
            <a:endParaRPr sz="22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1594350"/>
            <a:ext cx="1304700" cy="27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TV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Comics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Movies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Music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Celebrities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2034149" y="1594350"/>
            <a:ext cx="1492800" cy="27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Video Games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Trees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Programming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Diets 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(vegan, keto, etc)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Vampires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972174" y="1594350"/>
            <a:ext cx="1117200" cy="27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Sports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History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Radio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Religion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Anime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5215537" y="1594350"/>
            <a:ext cx="1685700" cy="27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Board Games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Apple (tech)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Theater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Musical Theater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Austen, Jane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901225" y="1594350"/>
            <a:ext cx="1492800" cy="27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Books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Podcasts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Art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Knitting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Tabletop Role Playing Games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727650" y="556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Tertiary Sources</a:t>
            </a:r>
            <a:endParaRPr/>
          </a:p>
        </p:txBody>
      </p:sp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967950" y="1511175"/>
            <a:ext cx="2308800" cy="29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ArchiveGrid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Fanlore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Know Your Meme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Television Tropes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ZineWiki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view from inside these spaces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title"/>
          </p:nvPr>
        </p:nvSpPr>
        <p:spPr>
          <a:xfrm>
            <a:off x="727800" y="435150"/>
            <a:ext cx="76884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Questions?</a:t>
            </a:r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4008000" y="1858800"/>
            <a:ext cx="31305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Zoe Weinstein</a:t>
            </a:r>
            <a:b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Humanities Librarian</a:t>
            </a:r>
            <a:b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Brandeis University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ztweinstein@brandeis.edu</a:t>
            </a:r>
            <a:b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Co-Author, </a:t>
            </a:r>
            <a:r>
              <a:rPr i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Austentatious: The Evolving World of Jane Austen Fans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out June 3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450" y="1858812"/>
            <a:ext cx="1204428" cy="181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/>
        </p:nvSpPr>
        <p:spPr>
          <a:xfrm>
            <a:off x="511350" y="1858800"/>
            <a:ext cx="33237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Alex Willett</a:t>
            </a:r>
            <a:b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GIS &amp; Social Sciences Librarian</a:t>
            </a:r>
            <a:b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Brandeis University</a:t>
            </a:r>
            <a:b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awillett@brandeis.edu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729450" y="58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729450" y="1241700"/>
            <a:ext cx="7688700" cy="37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Baker-Whitelaw, G. (2015, February 23). What not to do when teaching a class about fanfiction. </a:t>
            </a:r>
            <a:r>
              <a:rPr i="1" lang="en" sz="1200">
                <a:solidFill>
                  <a:srgbClr val="000000"/>
                </a:solidFill>
              </a:rPr>
              <a:t>The Daily Dot</a:t>
            </a:r>
            <a:r>
              <a:rPr lang="en" sz="1200">
                <a:solidFill>
                  <a:srgbClr val="000000"/>
                </a:solidFill>
              </a:rPr>
              <a:t>. Retrieved May 7, 2019 from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200" u="sng">
                <a:solidFill>
                  <a:srgbClr val="1155CC"/>
                </a:solidFill>
                <a:hlinkClick r:id="rId4"/>
              </a:rPr>
              <a:t>https://www.dailydot.com/irl/berkeley-fanfiction-class-backlash/</a:t>
            </a:r>
            <a:endParaRPr sz="1200" u="sng">
              <a:solidFill>
                <a:srgbClr val="1155CC"/>
              </a:solidFill>
              <a:hlinkClick r:id="rId5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Berthoud, H., Barton, J., Brett, J., Darms, L., Fox, V., Freedman, J.,... Wooten, K. (2015). </a:t>
            </a:r>
            <a:r>
              <a:rPr i="1" lang="en" sz="1200">
                <a:solidFill>
                  <a:srgbClr val="000000"/>
                </a:solidFill>
              </a:rPr>
              <a:t>Zine librarians code of ethics. </a:t>
            </a:r>
            <a:r>
              <a:rPr lang="en" sz="1200">
                <a:solidFill>
                  <a:srgbClr val="000000"/>
                </a:solidFill>
              </a:rPr>
              <a:t>Durham, NC: Zine Librarian Interest Group. </a:t>
            </a:r>
            <a:br>
              <a:rPr lang="en" sz="1200">
                <a:solidFill>
                  <a:srgbClr val="000000"/>
                </a:solidFill>
              </a:rPr>
            </a:br>
            <a:endParaRPr sz="12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Caswell, M., &amp; Cifor, M. (2016). From human rights to feminist ethics: Radical empathy in the archives. </a:t>
            </a:r>
            <a:r>
              <a:rPr i="1" lang="en" sz="1200">
                <a:solidFill>
                  <a:srgbClr val="000000"/>
                </a:solidFill>
              </a:rPr>
              <a:t>Archivaria</a:t>
            </a:r>
            <a:r>
              <a:rPr lang="en" sz="1200">
                <a:solidFill>
                  <a:srgbClr val="000000"/>
                </a:solidFill>
              </a:rPr>
              <a:t>, </a:t>
            </a:r>
            <a:r>
              <a:rPr i="1" lang="en" sz="1200">
                <a:solidFill>
                  <a:srgbClr val="000000"/>
                </a:solidFill>
              </a:rPr>
              <a:t>81</a:t>
            </a:r>
            <a:r>
              <a:rPr lang="en" sz="1200">
                <a:solidFill>
                  <a:srgbClr val="000000"/>
                </a:solidFill>
              </a:rPr>
              <a:t>(1), 23–43.</a:t>
            </a:r>
            <a:br>
              <a:rPr lang="en" sz="1200">
                <a:solidFill>
                  <a:srgbClr val="000000"/>
                </a:solidFill>
              </a:rPr>
            </a:br>
            <a:endParaRPr sz="12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Click, M. A., &amp; Scott, S. (Eds.). (2018). </a:t>
            </a:r>
            <a:r>
              <a:rPr i="1" lang="en" sz="1200">
                <a:solidFill>
                  <a:srgbClr val="000000"/>
                </a:solidFill>
              </a:rPr>
              <a:t>The Routledge companion to media fandom</a:t>
            </a:r>
            <a:r>
              <a:rPr lang="en" sz="1200">
                <a:solidFill>
                  <a:srgbClr val="000000"/>
                </a:solidFill>
              </a:rPr>
              <a:t> (1st ed.). New York London: Routledge, Taylor &amp; Francis Group.</a:t>
            </a:r>
            <a:br>
              <a:rPr lang="en" sz="1200">
                <a:solidFill>
                  <a:srgbClr val="000000"/>
                </a:solidFill>
              </a:rPr>
            </a:br>
            <a:endParaRPr sz="12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Robertson, A. (2015, September 4). 10,000 zines and counting: A library’s quest to save the history of fandom. Retrieved October 31, 2018, from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 </a:t>
            </a:r>
            <a:r>
              <a:rPr lang="en" sz="1200" u="sng">
                <a:solidFill>
                  <a:srgbClr val="1155CC"/>
                </a:solidFill>
                <a:hlinkClick r:id="rId7"/>
              </a:rPr>
              <a:t>https://www.theverge.com/2015/9/4/9257455/university-iowa-fanzine-fan-culture-preservation-project</a:t>
            </a:r>
            <a:endParaRPr sz="1200">
              <a:solidFill>
                <a:srgbClr val="1155CC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Wooten, K., Fox, V., McElroy, K., &amp; Vachon, J. (2018). Each according to their ability: Zine librarians talking about their community. In </a:t>
            </a:r>
            <a:r>
              <a:rPr i="1" lang="en" sz="1200">
                <a:solidFill>
                  <a:srgbClr val="000000"/>
                </a:solidFill>
              </a:rPr>
              <a:t>The Politics of Theory and the Practice of Critical Librarianship</a:t>
            </a:r>
            <a:r>
              <a:rPr lang="en" sz="1200">
                <a:solidFill>
                  <a:srgbClr val="000000"/>
                </a:solidFill>
              </a:rPr>
              <a:t>. Retrieved October 31, 2018, from</a:t>
            </a:r>
            <a:r>
              <a:rPr lang="en" sz="1200" u="sng">
                <a:solidFill>
                  <a:srgbClr val="1155CC"/>
                </a:solidFill>
                <a:hlinkClick r:id="rId8"/>
              </a:rPr>
              <a:t> https://dukespace.lib.duke.edu/dspace/handle/10161/16441</a:t>
            </a:r>
            <a:endParaRPr sz="12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indent="-9144" lvl="0" marL="9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729450" y="58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Terminology You Might Hear Today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729450" y="1774575"/>
            <a:ext cx="7688700" cy="27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Fanfiction (fan fiction, fan-fiction)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Fan studies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Aca-Fan/fandom/fen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Slash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Zines, zinesters, distros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(If there’s fandom/fan studies jargon you don’t know, interrupt us and ask!)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Fanfiction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(fan fiction, fan-fiction)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7800" y="6172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Archive of Our Own</a:t>
            </a:r>
            <a:r>
              <a:rPr lang="en"/>
              <a:t> (Ao3)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9225" y="1503163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Not logged in</a:t>
            </a:r>
            <a:endParaRPr b="1"/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1356454" y="34913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Logged in (open beta)</a:t>
            </a:r>
            <a:endParaRPr b="1"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5" y="1866825"/>
            <a:ext cx="7545940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450" y="3893450"/>
            <a:ext cx="7787544" cy="1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55" y="152400"/>
            <a:ext cx="8116890" cy="4838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7800" y="592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Locked Twitters, Tumblrs, and Instagrams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050" y="2305050"/>
            <a:ext cx="5524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12600"/>
            <a:ext cx="5857050" cy="15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2250" y="1682113"/>
            <a:ext cx="4628774" cy="17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7800" y="5779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community is private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6375"/>
            <a:ext cx="8839198" cy="88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800" y="2279201"/>
            <a:ext cx="2581050" cy="15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0713" y="3714676"/>
            <a:ext cx="4422574" cy="14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700" y="2101125"/>
            <a:ext cx="2377509" cy="19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727800" y="4840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Fandom Mores &amp; Who Follows Them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25" y="1313575"/>
            <a:ext cx="3304429" cy="298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7704" y="1340225"/>
            <a:ext cx="3024056" cy="37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2125" y="3833025"/>
            <a:ext cx="4012358" cy="131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156500" y="2827350"/>
            <a:ext cx="1032900" cy="135600"/>
          </a:xfrm>
          <a:prstGeom prst="rect">
            <a:avLst/>
          </a:prstGeom>
          <a:solidFill>
            <a:srgbClr val="FEFEF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